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102" y="-7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CCF644-A9DE-4094-B54F-76C78EB305F8}" type="datetimeFigureOut">
              <a:rPr lang="ru-RU" smtClean="0"/>
              <a:pPr/>
              <a:t>09.11.2018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709F6E-0DDA-428E-9FCF-2E75970D723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1910" y="2514601"/>
            <a:ext cx="668654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1910" y="4777380"/>
            <a:ext cx="668654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1"/>
            <a:ext cx="1308489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4529541"/>
            <a:ext cx="584825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609600"/>
            <a:ext cx="668654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0" y="4354046"/>
            <a:ext cx="668654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31781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3244140"/>
            <a:ext cx="584825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7462" y="609600"/>
            <a:ext cx="6295445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56259" y="3505200"/>
            <a:ext cx="5652416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0" y="4354046"/>
            <a:ext cx="668654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3141" y="31781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3244140"/>
            <a:ext cx="584825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50739" y="648005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336139" y="290530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2438401"/>
            <a:ext cx="668655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181600"/>
            <a:ext cx="668655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491172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4983088"/>
            <a:ext cx="584825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137462" y="609600"/>
            <a:ext cx="6295445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1909" y="4343400"/>
            <a:ext cx="668655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181600"/>
            <a:ext cx="668655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3141" y="491172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4983088"/>
            <a:ext cx="584825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1850739" y="648005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336139" y="290530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627407"/>
            <a:ext cx="668654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1909" y="4343400"/>
            <a:ext cx="668655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181600"/>
            <a:ext cx="668655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491172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4983088"/>
            <a:ext cx="584825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1109" y="627406"/>
            <a:ext cx="16557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1909" y="627406"/>
            <a:ext cx="485775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4694" y="624110"/>
            <a:ext cx="6683765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1909" y="2133600"/>
            <a:ext cx="668655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2058750"/>
            <a:ext cx="668654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0" y="3530129"/>
            <a:ext cx="668654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31781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3244140"/>
            <a:ext cx="584825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1909" y="2133600"/>
            <a:ext cx="3235398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93060" y="2126222"/>
            <a:ext cx="3235398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787783"/>
            <a:ext cx="584825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4530" y="1972703"/>
            <a:ext cx="299454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1909" y="2548966"/>
            <a:ext cx="3257170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29972" y="1969475"/>
            <a:ext cx="29992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75218" y="2545738"/>
            <a:ext cx="3254006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787783"/>
            <a:ext cx="584825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446088"/>
            <a:ext cx="26288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259" y="446089"/>
            <a:ext cx="38862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1598613"/>
            <a:ext cx="26288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4800600"/>
            <a:ext cx="668655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1909" y="634965"/>
            <a:ext cx="668655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367338"/>
            <a:ext cx="668655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491172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4983088"/>
            <a:ext cx="584825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22"/>
          <p:cNvGrpSpPr/>
          <p:nvPr/>
        </p:nvGrpSpPr>
        <p:grpSpPr>
          <a:xfrm>
            <a:off x="1" y="228600"/>
            <a:ext cx="2138637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9" name="Group 9"/>
          <p:cNvGrpSpPr/>
          <p:nvPr/>
        </p:nvGrpSpPr>
        <p:grpSpPr>
          <a:xfrm>
            <a:off x="20416" y="-786"/>
            <a:ext cx="1767506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3716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4694" y="624110"/>
            <a:ext cx="6683765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09" y="2133600"/>
            <a:ext cx="668655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1210" y="6130437"/>
            <a:ext cx="859712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1910" y="6135809"/>
            <a:ext cx="571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398860" y="787783"/>
            <a:ext cx="5848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260648"/>
            <a:ext cx="7772400" cy="1037977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Лекция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17. ПЕРЕГОНКА И РЕКТИФИКАЦИЯ.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2" y="1844824"/>
            <a:ext cx="7128792" cy="2376264"/>
          </a:xfrm>
        </p:spPr>
        <p:txBody>
          <a:bodyPr>
            <a:norm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Сущность и теоретические основы процессов перегонки и ректификации.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Виды простой перегонки.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Ректификация.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Применяемое оборудование.</a:t>
            </a:r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4694" y="624110"/>
            <a:ext cx="6683765" cy="93268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Сущность </a:t>
            </a:r>
            <a:r>
              <a:rPr lang="ru-RU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теоретические основы процессов перегонки и ректификации.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03648" y="1772816"/>
            <a:ext cx="7224811" cy="3744416"/>
          </a:xfrm>
        </p:spPr>
        <p:txBody>
          <a:bodyPr>
            <a:normAutofit lnSpcReduction="10000"/>
          </a:bodyPr>
          <a:lstStyle/>
          <a:p>
            <a:pPr marL="0" algn="just">
              <a:spcBef>
                <a:spcPts val="0"/>
              </a:spcBef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Процессы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перегонки и ректификации широко применяют в пищевой промышленности при получении технического и пищевого этилового спирта, в производстве ароматических веществ и др. Перегонку используют для грубого разделения смесей. Для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наиболее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полного их разделения применяют ректификацию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algn="just">
              <a:spcBef>
                <a:spcPts val="0"/>
              </a:spcBef>
              <a:buNone/>
            </a:pP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spcBef>
                <a:spcPts val="0"/>
              </a:spcBef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В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результате перегонки или ректификации исходная смесь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разделяется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дистиллят, обогащенный легколетучим компонентом, и кубовый остаток, обогащенный труднолетучим компонентом.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Дистиллят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получают в результате конденсации паров в конденсаторе-дефлегматоре. Кубовый остаток получают в кубе установки.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3233529"/>
            <a:ext cx="4139952" cy="3624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4694" y="624110"/>
            <a:ext cx="6683765" cy="57264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Виды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простой перегонки.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19672" y="1124744"/>
            <a:ext cx="7008787" cy="2376264"/>
          </a:xfrm>
        </p:spPr>
        <p:txBody>
          <a:bodyPr/>
          <a:lstStyle/>
          <a:p>
            <a:pPr marL="0" algn="just">
              <a:spcBef>
                <a:spcPts val="0"/>
              </a:spcBef>
              <a:buNone/>
            </a:pPr>
            <a:r>
              <a:rPr lang="ru-RU" b="1" dirty="0" smtClean="0"/>
              <a:t>	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Перегонка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представляет собой процесс однократного частичного испарения жидкой смеси и конденсации образовавшихся паров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Простая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перегонка может проводиться с отбором фракций, с дефлегмацией, с водяным паром или под вакуумом (молекулярная перегонка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Фракционная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перегонка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заключается в постепенном испарении жидкости, находящейся в перегонном кубе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683568" y="4198656"/>
            <a:ext cx="4355976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Установка для простой перегонки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</a:t>
            </a: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 – куб; 2 – конденсатор; </a:t>
            </a: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 – сборники дистиллята</a:t>
            </a:r>
            <a:endParaRPr kumimoji="0" lang="ru-RU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91680" y="4869160"/>
            <a:ext cx="6552728" cy="1008112"/>
          </a:xfrm>
        </p:spPr>
        <p:txBody>
          <a:bodyPr/>
          <a:lstStyle/>
          <a:p>
            <a:pPr marL="0" algn="ctr">
              <a:spcBef>
                <a:spcPts val="0"/>
              </a:spcBef>
              <a:buNone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Установка для простой перегонки с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дефлегмацией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algn="ctr">
              <a:spcBef>
                <a:spcPts val="0"/>
              </a:spcBef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— куб; 2 — дефлегматор; 3 — конденсатор; 4 — сборники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-1"/>
            <a:ext cx="4896544" cy="4796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07704" y="5085184"/>
            <a:ext cx="6662539" cy="864096"/>
          </a:xfrm>
        </p:spPr>
        <p:txBody>
          <a:bodyPr/>
          <a:lstStyle/>
          <a:p>
            <a:pPr marL="0" algn="ctr">
              <a:spcBef>
                <a:spcPts val="0"/>
              </a:spcBef>
              <a:buNone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Установка для перегонки с водяным паром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algn="ctr">
              <a:spcBef>
                <a:spcPts val="0"/>
              </a:spcBef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куб; 2 - конденсатор; 3 - сепаратор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0"/>
            <a:ext cx="6197398" cy="4941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03648" y="5013176"/>
            <a:ext cx="7224811" cy="1584176"/>
          </a:xfrm>
        </p:spPr>
        <p:txBody>
          <a:bodyPr/>
          <a:lstStyle/>
          <a:p>
            <a:pPr marL="0" algn="ctr">
              <a:spcBef>
                <a:spcPts val="0"/>
              </a:spcBef>
              <a:buNone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Аппарат для молекулярной перегонки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1 — ротор; 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algn="ctr">
              <a:spcBef>
                <a:spcPts val="0"/>
              </a:spcBef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— труба для подачи исходной смеси; 3 — электронагреватель; 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algn="ctr">
              <a:spcBef>
                <a:spcPts val="0"/>
              </a:spcBef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5 — первый и второй конденсаторы; 6 — кольцевой сборник; 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algn="ctr">
              <a:spcBef>
                <a:spcPts val="0"/>
              </a:spcBef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7,8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— поддоны под первым и вторым конденсаторами; 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algn="ctr">
              <a:spcBef>
                <a:spcPts val="0"/>
              </a:spcBef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— концентрическая изоляционная плита; 10 — отводной желоб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0"/>
            <a:ext cx="5734195" cy="4941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4694" y="624110"/>
            <a:ext cx="6683765" cy="788666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Ректификация.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03648" y="1340768"/>
            <a:ext cx="7224811" cy="4824536"/>
          </a:xfrm>
        </p:spPr>
        <p:txBody>
          <a:bodyPr>
            <a:normAutofit/>
          </a:bodyPr>
          <a:lstStyle/>
          <a:p>
            <a:pPr marL="0" algn="just">
              <a:spcBef>
                <a:spcPts val="0"/>
              </a:spcBef>
              <a:buNone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Ректификация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представляет собой разделение смеси на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составляющие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ее компоненты в результате многократного частичного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испарения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жидкости и конденсации паров. Проводят ректификацию в колонных аппаратах, снабженных контактными устройствами (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тарелками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различной конструкции) либо заполненных насадкой,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изготовленной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 различных материалов (керамика, металл, дерево). 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spcBef>
                <a:spcPts val="0"/>
              </a:spcBef>
              <a:buNone/>
            </a:pP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spcBef>
                <a:spcPts val="0"/>
              </a:spcBef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Процесс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взаимодействия пара с жидкостью происходит в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противотоке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и в каждом контактном устройстве пары конденсируются, а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жидкость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частично испаряется за счет теплоты конденсации пара. Таким образом, пар обогащается легколетучим компонентом, а жидкость, стекающая в низ колонны, — труднолетучим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компонентом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spcBef>
                <a:spcPts val="0"/>
              </a:spcBef>
              <a:buNone/>
            </a:pP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spcBef>
                <a:spcPts val="0"/>
              </a:spcBef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результате многократного взаимодействия пара и жидкости дистиллят содержит почти чистый легколетучий компонент, а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кубовый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остаток — труднолетучий.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4725144"/>
            <a:ext cx="7656859" cy="1762142"/>
          </a:xfrm>
        </p:spPr>
        <p:txBody>
          <a:bodyPr/>
          <a:lstStyle/>
          <a:p>
            <a:pPr marL="0" algn="ctr">
              <a:spcBef>
                <a:spcPts val="0"/>
              </a:spcBef>
              <a:buNone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Ректификационная установка непрерывного действия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1 — сборники; 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algn="ctr">
              <a:spcBef>
                <a:spcPts val="0"/>
              </a:spcBef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— подогреватель; 3 — ректификационная колонна; 4 — дефлегматор; 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algn="ctr">
              <a:spcBef>
                <a:spcPts val="0"/>
              </a:spcBef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разделительный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сосуд; 6 — холодильники; 7 — насосы; 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algn="ctr">
              <a:spcBef>
                <a:spcPts val="0"/>
              </a:spcBef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— кипятильник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260648"/>
            <a:ext cx="5984942" cy="4437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63688" y="5229200"/>
            <a:ext cx="6686550" cy="1080120"/>
          </a:xfrm>
        </p:spPr>
        <p:txBody>
          <a:bodyPr/>
          <a:lstStyle/>
          <a:p>
            <a:pPr marL="0" algn="ctr">
              <a:spcBef>
                <a:spcPts val="0"/>
              </a:spcBef>
              <a:buNone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Ректификационная установка периодического действия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algn="ctr">
              <a:spcBef>
                <a:spcPts val="0"/>
              </a:spcBef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— кипятильник; 2 — колонна; 3 — дефлегматор; 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algn="ctr">
              <a:spcBef>
                <a:spcPts val="0"/>
              </a:spcBef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холодильник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 5 — сборник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260648"/>
            <a:ext cx="5544616" cy="497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tf00001235</Template>
  <TotalTime>1360</TotalTime>
  <Words>219</Words>
  <Application>Microsoft Office PowerPoint</Application>
  <PresentationFormat>Экран (4:3)</PresentationFormat>
  <Paragraphs>38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Wisp</vt:lpstr>
      <vt:lpstr>Лекция 17. ПЕРЕГОНКА И РЕКТИФИКАЦИЯ.</vt:lpstr>
      <vt:lpstr>1. Сущность и теоретические основы процессов перегонки и ректификации. </vt:lpstr>
      <vt:lpstr>2. Виды простой перегонки. </vt:lpstr>
      <vt:lpstr>Слайд 4</vt:lpstr>
      <vt:lpstr>Слайд 5</vt:lpstr>
      <vt:lpstr>Слайд 6</vt:lpstr>
      <vt:lpstr>3. Ректификация.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ВВЕДЕНИЕ. ОСНОВНЫЕ ПОЛОЖЕНИЯ И НАУЧНЫЕ ОСНОВЫ ДИСЦИПЛИНЫ ПАПП.</dc:title>
  <dc:creator>Админ</dc:creator>
  <cp:lastModifiedBy>Комп</cp:lastModifiedBy>
  <cp:revision>128</cp:revision>
  <dcterms:created xsi:type="dcterms:W3CDTF">2018-09-26T07:23:22Z</dcterms:created>
  <dcterms:modified xsi:type="dcterms:W3CDTF">2018-11-09T14:59:35Z</dcterms:modified>
</cp:coreProperties>
</file>